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6"/>
  </p:notesMasterIdLst>
  <p:sldIdLst>
    <p:sldId id="364" r:id="rId2"/>
    <p:sldId id="366" r:id="rId3"/>
    <p:sldId id="376" r:id="rId4"/>
    <p:sldId id="370" r:id="rId5"/>
    <p:sldId id="371" r:id="rId6"/>
    <p:sldId id="373" r:id="rId7"/>
    <p:sldId id="377" r:id="rId8"/>
    <p:sldId id="378" r:id="rId9"/>
    <p:sldId id="367" r:id="rId10"/>
    <p:sldId id="351" r:id="rId11"/>
    <p:sldId id="353" r:id="rId12"/>
    <p:sldId id="379" r:id="rId13"/>
    <p:sldId id="380" r:id="rId14"/>
    <p:sldId id="35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FA05B2-D599-4AE5-81D0-7F54BB6AC62B}" type="doc">
      <dgm:prSet loTypeId="urn:microsoft.com/office/officeart/2009/layout/CircleArrowProcess" loCatId="process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4F35A8A3-0113-40EA-9344-A6A9360F9EAD}">
      <dgm:prSet phldrT="[Текст]" custT="1"/>
      <dgm:spPr/>
      <dgm:t>
        <a:bodyPr/>
        <a:lstStyle/>
        <a:p>
          <a:r>
            <a:rPr lang="ru-RU" sz="1600" b="1" dirty="0">
              <a:solidFill>
                <a:srgbClr val="005F5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ДОО</a:t>
          </a:r>
        </a:p>
      </dgm:t>
    </dgm:pt>
    <dgm:pt modelId="{FEAD3E33-6902-43B9-94F9-2C49CA763433}" type="parTrans" cxnId="{BBF317F1-BE12-4302-85B6-61EC7ACA258A}">
      <dgm:prSet/>
      <dgm:spPr/>
      <dgm:t>
        <a:bodyPr/>
        <a:lstStyle/>
        <a:p>
          <a:endParaRPr lang="ru-RU" sz="1400" b="1">
            <a:solidFill>
              <a:srgbClr val="005F5F"/>
            </a:solidFill>
          </a:endParaRPr>
        </a:p>
      </dgm:t>
    </dgm:pt>
    <dgm:pt modelId="{D31D5640-AAED-413E-A010-D8E19BF7094F}" type="sibTrans" cxnId="{BBF317F1-BE12-4302-85B6-61EC7ACA258A}">
      <dgm:prSet/>
      <dgm:spPr/>
      <dgm:t>
        <a:bodyPr/>
        <a:lstStyle/>
        <a:p>
          <a:endParaRPr lang="ru-RU" sz="1400" b="1">
            <a:solidFill>
              <a:srgbClr val="005F5F"/>
            </a:solidFill>
          </a:endParaRPr>
        </a:p>
      </dgm:t>
    </dgm:pt>
    <dgm:pt modelId="{D4B13829-4215-4C12-978B-F47E65A0AA65}">
      <dgm:prSet phldrT="[Текст]" custT="1"/>
      <dgm:spPr/>
      <dgm:t>
        <a:bodyPr/>
        <a:lstStyle/>
        <a:p>
          <a:r>
            <a:rPr lang="ru-RU" sz="1400" b="1" dirty="0">
              <a:solidFill>
                <a:srgbClr val="005F5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Родители (законные представители</a:t>
          </a:r>
          <a:r>
            <a:rPr lang="ru-RU" sz="1400" b="1" dirty="0">
              <a:solidFill>
                <a:srgbClr val="005F5F"/>
              </a:solidFill>
            </a:rPr>
            <a:t>)</a:t>
          </a:r>
        </a:p>
      </dgm:t>
    </dgm:pt>
    <dgm:pt modelId="{7A83D086-DF54-4BFE-9C49-A9E6548C732C}" type="parTrans" cxnId="{C335B4B4-818F-44CA-A8AC-588E4647A3E0}">
      <dgm:prSet/>
      <dgm:spPr/>
      <dgm:t>
        <a:bodyPr/>
        <a:lstStyle/>
        <a:p>
          <a:endParaRPr lang="ru-RU" sz="1400" b="1">
            <a:solidFill>
              <a:srgbClr val="005F5F"/>
            </a:solidFill>
          </a:endParaRPr>
        </a:p>
      </dgm:t>
    </dgm:pt>
    <dgm:pt modelId="{2BC73773-7A59-42D9-9DFE-C56BC8FBAA57}" type="sibTrans" cxnId="{C335B4B4-818F-44CA-A8AC-588E4647A3E0}">
      <dgm:prSet/>
      <dgm:spPr/>
      <dgm:t>
        <a:bodyPr/>
        <a:lstStyle/>
        <a:p>
          <a:endParaRPr lang="ru-RU" sz="1400" b="1">
            <a:solidFill>
              <a:srgbClr val="005F5F"/>
            </a:solidFill>
          </a:endParaRPr>
        </a:p>
      </dgm:t>
    </dgm:pt>
    <dgm:pt modelId="{C7972480-D7B8-4B06-BE24-9B4348AD1855}" type="pres">
      <dgm:prSet presAssocID="{97FA05B2-D599-4AE5-81D0-7F54BB6AC62B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9D4662C-68DC-414E-BC6B-C31D9F44713A}" type="pres">
      <dgm:prSet presAssocID="{4F35A8A3-0113-40EA-9344-A6A9360F9EAD}" presName="Accent1" presStyleCnt="0"/>
      <dgm:spPr/>
    </dgm:pt>
    <dgm:pt modelId="{3744C49C-AC69-4A63-8028-BE3A3A8B3AEF}" type="pres">
      <dgm:prSet presAssocID="{4F35A8A3-0113-40EA-9344-A6A9360F9EAD}" presName="Accent" presStyleLbl="node1" presStyleIdx="0" presStyleCnt="2" custScaleX="146190" custScaleY="80800" custLinFactNeighborX="-21653" custLinFactNeighborY="-19490"/>
      <dgm:spPr>
        <a:prstGeom prst="curvedDownArrow">
          <a:avLst/>
        </a:prstGeom>
        <a:solidFill>
          <a:srgbClr val="206A75"/>
        </a:solidFill>
      </dgm:spPr>
    </dgm:pt>
    <dgm:pt modelId="{B554524C-032D-4C0E-9B7D-F89ABDA5DEF7}" type="pres">
      <dgm:prSet presAssocID="{4F35A8A3-0113-40EA-9344-A6A9360F9EAD}" presName="Parent1" presStyleLbl="revTx" presStyleIdx="0" presStyleCnt="2" custScaleX="113413" custLinFactNeighborX="-44990" custLinFactNeighborY="-4469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CEB243-49AF-4197-9A60-55C3309ECC3F}" type="pres">
      <dgm:prSet presAssocID="{D4B13829-4215-4C12-978B-F47E65A0AA65}" presName="Accent2" presStyleCnt="0"/>
      <dgm:spPr/>
    </dgm:pt>
    <dgm:pt modelId="{7FC7DE4E-1112-487B-AEB7-584AEA299121}" type="pres">
      <dgm:prSet presAssocID="{D4B13829-4215-4C12-978B-F47E65A0AA65}" presName="Accent" presStyleLbl="node1" presStyleIdx="1" presStyleCnt="2" custFlipHor="1" custScaleX="164675" custScaleY="81725" custLinFactNeighborX="-3024" custLinFactNeighborY="35952"/>
      <dgm:spPr>
        <a:prstGeom prst="curvedUpArrow">
          <a:avLst/>
        </a:prstGeom>
        <a:solidFill>
          <a:schemeClr val="accent2">
            <a:lumMod val="75000"/>
          </a:schemeClr>
        </a:solidFill>
      </dgm:spPr>
    </dgm:pt>
    <dgm:pt modelId="{FDE4B4E7-CA6A-4E11-9EF4-6A50F857EEE7}" type="pres">
      <dgm:prSet presAssocID="{D4B13829-4215-4C12-978B-F47E65A0AA65}" presName="Parent2" presStyleLbl="revTx" presStyleIdx="1" presStyleCnt="2" custScaleX="124700" custScaleY="137381" custLinFactY="7847" custLinFactNeighborX="4138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35B4B4-818F-44CA-A8AC-588E4647A3E0}" srcId="{97FA05B2-D599-4AE5-81D0-7F54BB6AC62B}" destId="{D4B13829-4215-4C12-978B-F47E65A0AA65}" srcOrd="1" destOrd="0" parTransId="{7A83D086-DF54-4BFE-9C49-A9E6548C732C}" sibTransId="{2BC73773-7A59-42D9-9DFE-C56BC8FBAA57}"/>
    <dgm:cxn modelId="{FCBFCFDD-68F8-4B13-9B35-E94F32C4EFF4}" type="presOf" srcId="{97FA05B2-D599-4AE5-81D0-7F54BB6AC62B}" destId="{C7972480-D7B8-4B06-BE24-9B4348AD1855}" srcOrd="0" destOrd="0" presId="urn:microsoft.com/office/officeart/2009/layout/CircleArrowProcess"/>
    <dgm:cxn modelId="{147D3C48-1F50-46F5-ADB7-013AC9944078}" type="presOf" srcId="{D4B13829-4215-4C12-978B-F47E65A0AA65}" destId="{FDE4B4E7-CA6A-4E11-9EF4-6A50F857EEE7}" srcOrd="0" destOrd="0" presId="urn:microsoft.com/office/officeart/2009/layout/CircleArrowProcess"/>
    <dgm:cxn modelId="{BBF317F1-BE12-4302-85B6-61EC7ACA258A}" srcId="{97FA05B2-D599-4AE5-81D0-7F54BB6AC62B}" destId="{4F35A8A3-0113-40EA-9344-A6A9360F9EAD}" srcOrd="0" destOrd="0" parTransId="{FEAD3E33-6902-43B9-94F9-2C49CA763433}" sibTransId="{D31D5640-AAED-413E-A010-D8E19BF7094F}"/>
    <dgm:cxn modelId="{16B295CC-99DF-43D8-9756-D27BCE63F54C}" type="presOf" srcId="{4F35A8A3-0113-40EA-9344-A6A9360F9EAD}" destId="{B554524C-032D-4C0E-9B7D-F89ABDA5DEF7}" srcOrd="0" destOrd="0" presId="urn:microsoft.com/office/officeart/2009/layout/CircleArrowProcess"/>
    <dgm:cxn modelId="{3448925B-E2C6-4983-BA9B-C4E7744BE4BA}" type="presParOf" srcId="{C7972480-D7B8-4B06-BE24-9B4348AD1855}" destId="{A9D4662C-68DC-414E-BC6B-C31D9F44713A}" srcOrd="0" destOrd="0" presId="urn:microsoft.com/office/officeart/2009/layout/CircleArrowProcess"/>
    <dgm:cxn modelId="{C387EF9D-7CB3-4D32-BE3D-A985238E9469}" type="presParOf" srcId="{A9D4662C-68DC-414E-BC6B-C31D9F44713A}" destId="{3744C49C-AC69-4A63-8028-BE3A3A8B3AEF}" srcOrd="0" destOrd="0" presId="urn:microsoft.com/office/officeart/2009/layout/CircleArrowProcess"/>
    <dgm:cxn modelId="{D6317F2D-DA86-434A-BD84-81795558880C}" type="presParOf" srcId="{C7972480-D7B8-4B06-BE24-9B4348AD1855}" destId="{B554524C-032D-4C0E-9B7D-F89ABDA5DEF7}" srcOrd="1" destOrd="0" presId="urn:microsoft.com/office/officeart/2009/layout/CircleArrowProcess"/>
    <dgm:cxn modelId="{57FBA118-B817-47A2-ACB8-DA391299E19B}" type="presParOf" srcId="{C7972480-D7B8-4B06-BE24-9B4348AD1855}" destId="{CDCEB243-49AF-4197-9A60-55C3309ECC3F}" srcOrd="2" destOrd="0" presId="urn:microsoft.com/office/officeart/2009/layout/CircleArrowProcess"/>
    <dgm:cxn modelId="{1393FB17-3D34-4913-A5AB-E68E5CF6FB14}" type="presParOf" srcId="{CDCEB243-49AF-4197-9A60-55C3309ECC3F}" destId="{7FC7DE4E-1112-487B-AEB7-584AEA299121}" srcOrd="0" destOrd="0" presId="urn:microsoft.com/office/officeart/2009/layout/CircleArrowProcess"/>
    <dgm:cxn modelId="{90FCDC17-A78A-4969-BB25-6971BFDA3E2D}" type="presParOf" srcId="{C7972480-D7B8-4B06-BE24-9B4348AD1855}" destId="{FDE4B4E7-CA6A-4E11-9EF4-6A50F857EEE7}" srcOrd="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1848FF-DB6F-41D0-B077-0AC3702BA8D6}" type="doc">
      <dgm:prSet loTypeId="urn:microsoft.com/office/officeart/2005/8/layout/vProcess5" loCatId="process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C1C9663E-894B-4157-9126-CDAC23BE09B4}">
      <dgm:prSet phldrT="[Текст]" custT="1"/>
      <dgm:spPr>
        <a:ln>
          <a:solidFill>
            <a:srgbClr val="55AEB8"/>
          </a:solidFill>
        </a:ln>
      </dgm:spPr>
      <dgm:t>
        <a:bodyPr/>
        <a:lstStyle/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100" b="1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Обеспечение поддержки семьи в вопросах воспитания, образования, охраны и укрепления здоровья каждого ребенка</a:t>
          </a:r>
        </a:p>
        <a:p>
          <a:pPr marL="0" lvl="0" indent="-45720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endParaRPr lang="ru-RU" sz="2000" b="1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1B3199-486D-4379-8AAF-683EEB2FBF76}" type="parTrans" cxnId="{9852CDD9-64F0-4E68-B7E5-D4E7D1DBB2CD}">
      <dgm:prSet/>
      <dgm:spPr/>
      <dgm:t>
        <a:bodyPr/>
        <a:lstStyle/>
        <a:p>
          <a:pPr indent="-457200"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000" b="1">
            <a:solidFill>
              <a:schemeClr val="accent1">
                <a:lumMod val="50000"/>
              </a:schemeClr>
            </a:solidFill>
          </a:endParaRPr>
        </a:p>
      </dgm:t>
    </dgm:pt>
    <dgm:pt modelId="{82722EDC-787A-4E9D-8C5F-E65626848CCA}" type="sibTrans" cxnId="{9852CDD9-64F0-4E68-B7E5-D4E7D1DBB2CD}">
      <dgm:prSet custT="1"/>
      <dgm:spPr>
        <a:solidFill>
          <a:srgbClr val="206A75"/>
        </a:solidFill>
      </dgm:spPr>
      <dgm:t>
        <a:bodyPr/>
        <a:lstStyle/>
        <a:p>
          <a:pPr indent="-457200"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2000" b="1">
            <a:solidFill>
              <a:schemeClr val="accent1">
                <a:lumMod val="50000"/>
              </a:schemeClr>
            </a:solidFill>
          </a:endParaRPr>
        </a:p>
      </dgm:t>
    </dgm:pt>
    <dgm:pt modelId="{A84E6834-BE31-4275-89E5-08EFFA02A596}">
      <dgm:prSet custT="1"/>
      <dgm:spPr>
        <a:ln>
          <a:solidFill>
            <a:srgbClr val="55AEB8"/>
          </a:solidFill>
        </a:ln>
      </dgm:spPr>
      <dgm:t>
        <a:bodyPr/>
        <a:lstStyle/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Обеспечение единства подходов к воспитанию и обучению детей в условиях детского сада и семьи, повышение воспитательного потенциала семьи</a:t>
          </a:r>
        </a:p>
        <a:p>
          <a:pPr indent="-457200"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ru-RU" sz="1100" b="1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6176CE-0DFC-475F-AFB5-AEDF5D751ABF}" type="parTrans" cxnId="{4C503F92-150C-4C91-9919-5A9A960F7A3A}">
      <dgm:prSet/>
      <dgm:spPr/>
      <dgm:t>
        <a:bodyPr/>
        <a:lstStyle/>
        <a:p>
          <a:endParaRPr lang="ru-RU"/>
        </a:p>
      </dgm:t>
    </dgm:pt>
    <dgm:pt modelId="{268D83E3-22C2-43DD-887B-8F426377DA1A}" type="sibTrans" cxnId="{4C503F92-150C-4C91-9919-5A9A960F7A3A}">
      <dgm:prSet/>
      <dgm:spPr>
        <a:solidFill>
          <a:srgbClr val="9E480E"/>
        </a:solidFill>
      </dgm:spPr>
      <dgm:t>
        <a:bodyPr/>
        <a:lstStyle/>
        <a:p>
          <a:endParaRPr lang="ru-RU"/>
        </a:p>
      </dgm:t>
    </dgm:pt>
    <dgm:pt modelId="{32D7CCC1-3E15-402F-B1E4-00C12E85E9E6}">
      <dgm:prSet custT="1"/>
      <dgm:spPr>
        <a:ln>
          <a:solidFill>
            <a:srgbClr val="55AEB8"/>
          </a:solidFill>
        </a:ln>
      </dgm:spPr>
      <dgm:t>
        <a:bodyPr/>
        <a:lstStyle/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 </a:t>
          </a:r>
          <a:r>
            <a:rPr lang="ru-RU" sz="1400" b="1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Психолого-педагогическое просвещение и информирование родителей о значимых изменениях в физическом и психическом развитии детей</a:t>
          </a:r>
        </a:p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100" b="1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5403DE-7D9E-4CE7-874F-BC29AAE9F917}" type="parTrans" cxnId="{0ADDCB58-8E6D-4BCD-85AD-B05EA0EF1982}">
      <dgm:prSet/>
      <dgm:spPr/>
      <dgm:t>
        <a:bodyPr/>
        <a:lstStyle/>
        <a:p>
          <a:endParaRPr lang="ru-RU"/>
        </a:p>
      </dgm:t>
    </dgm:pt>
    <dgm:pt modelId="{C2503EF9-ED78-4E21-A3C4-BB799D88E041}" type="sibTrans" cxnId="{0ADDCB58-8E6D-4BCD-85AD-B05EA0EF1982}">
      <dgm:prSet/>
      <dgm:spPr>
        <a:solidFill>
          <a:srgbClr val="206A75">
            <a:alpha val="90000"/>
          </a:srgbClr>
        </a:solidFill>
      </dgm:spPr>
      <dgm:t>
        <a:bodyPr/>
        <a:lstStyle/>
        <a:p>
          <a:endParaRPr lang="ru-RU"/>
        </a:p>
      </dgm:t>
    </dgm:pt>
    <dgm:pt modelId="{151DD67B-FC77-41BE-9556-07671B26F05C}">
      <dgm:prSet custT="1"/>
      <dgm:spPr>
        <a:ln>
          <a:solidFill>
            <a:srgbClr val="55AEB8"/>
          </a:solidFill>
        </a:ln>
      </dgm:spPr>
      <dgm:t>
        <a:bodyPr/>
        <a:lstStyle/>
        <a:p>
          <a:pPr marL="0" marR="0" lvl="0" indent="-457200" algn="ctr" defTabSz="48895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Приобщение родителей к ценностям осознанного и ответственного родительства</a:t>
          </a:r>
        </a:p>
        <a:p>
          <a:pPr marL="0" lvl="0" indent="-45720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endParaRPr lang="ru-RU" sz="1100" b="1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3CA080-829D-4A7F-8015-522AA8C39E12}" type="parTrans" cxnId="{885091B2-F906-4B9F-8AD2-F1B1B49F4F4C}">
      <dgm:prSet/>
      <dgm:spPr/>
      <dgm:t>
        <a:bodyPr/>
        <a:lstStyle/>
        <a:p>
          <a:endParaRPr lang="ru-RU"/>
        </a:p>
      </dgm:t>
    </dgm:pt>
    <dgm:pt modelId="{8BA15AB3-61ED-434E-8606-DFF7F821C1B7}" type="sibTrans" cxnId="{885091B2-F906-4B9F-8AD2-F1B1B49F4F4C}">
      <dgm:prSet/>
      <dgm:spPr/>
      <dgm:t>
        <a:bodyPr/>
        <a:lstStyle/>
        <a:p>
          <a:endParaRPr lang="ru-RU"/>
        </a:p>
      </dgm:t>
    </dgm:pt>
    <dgm:pt modelId="{8F359358-EE5F-4FC0-9270-25B2695B6030}" type="pres">
      <dgm:prSet presAssocID="{281848FF-DB6F-41D0-B077-0AC3702BA8D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0364BA-DC77-4BC8-8F73-CF3EFC1FD85F}" type="pres">
      <dgm:prSet presAssocID="{281848FF-DB6F-41D0-B077-0AC3702BA8D6}" presName="dummyMaxCanvas" presStyleCnt="0">
        <dgm:presLayoutVars/>
      </dgm:prSet>
      <dgm:spPr/>
    </dgm:pt>
    <dgm:pt modelId="{D4FE373B-1B32-4064-AEA4-07ADD781CD8B}" type="pres">
      <dgm:prSet presAssocID="{281848FF-DB6F-41D0-B077-0AC3702BA8D6}" presName="FourNodes_1" presStyleLbl="node1" presStyleIdx="0" presStyleCnt="4" custScaleX="100982" custScaleY="1042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7703F0-A51F-4A0E-9D70-353669CDA2E3}" type="pres">
      <dgm:prSet presAssocID="{281848FF-DB6F-41D0-B077-0AC3702BA8D6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3F504B-2CEF-473A-93AD-1938B514F3AB}" type="pres">
      <dgm:prSet presAssocID="{281848FF-DB6F-41D0-B077-0AC3702BA8D6}" presName="FourNodes_3" presStyleLbl="node1" presStyleIdx="2" presStyleCnt="4" custLinFactNeighborX="171" custLinFactNeighborY="3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09BA55-236A-4D11-B882-92A265937D58}" type="pres">
      <dgm:prSet presAssocID="{281848FF-DB6F-41D0-B077-0AC3702BA8D6}" presName="FourNodes_4" presStyleLbl="node1" presStyleIdx="3" presStyleCnt="4" custLinFactNeighborX="-1783" custLinFactNeighborY="50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849810-A238-445B-87F9-FC4297EA3019}" type="pres">
      <dgm:prSet presAssocID="{281848FF-DB6F-41D0-B077-0AC3702BA8D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E4242D-3288-42C2-AFA5-6AEA7D7B25B2}" type="pres">
      <dgm:prSet presAssocID="{281848FF-DB6F-41D0-B077-0AC3702BA8D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6E0BAA-1805-4C6C-A9E2-4E0C1FEC994C}" type="pres">
      <dgm:prSet presAssocID="{281848FF-DB6F-41D0-B077-0AC3702BA8D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74CD03-BF5A-4559-92CC-BEBEC0D13CC5}" type="pres">
      <dgm:prSet presAssocID="{281848FF-DB6F-41D0-B077-0AC3702BA8D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C00568-FE77-41D3-9A56-79694976DFBC}" type="pres">
      <dgm:prSet presAssocID="{281848FF-DB6F-41D0-B077-0AC3702BA8D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F9152-C054-42A6-AF0C-75C456731D3F}" type="pres">
      <dgm:prSet presAssocID="{281848FF-DB6F-41D0-B077-0AC3702BA8D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C1E8B8-3C47-431D-BE8C-593236395830}" type="pres">
      <dgm:prSet presAssocID="{281848FF-DB6F-41D0-B077-0AC3702BA8D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48E81F-8EE4-43EC-83B5-EC54BDA298F5}" type="presOf" srcId="{C1C9663E-894B-4157-9126-CDAC23BE09B4}" destId="{D4FE373B-1B32-4064-AEA4-07ADD781CD8B}" srcOrd="0" destOrd="0" presId="urn:microsoft.com/office/officeart/2005/8/layout/vProcess5"/>
    <dgm:cxn modelId="{C18F971D-54FD-4C3B-871A-168ADC8AE0BB}" type="presOf" srcId="{151DD67B-FC77-41BE-9556-07671B26F05C}" destId="{A3C1E8B8-3C47-431D-BE8C-593236395830}" srcOrd="1" destOrd="0" presId="urn:microsoft.com/office/officeart/2005/8/layout/vProcess5"/>
    <dgm:cxn modelId="{E59A99EF-4D4E-44E1-934D-F43CF8C0558A}" type="presOf" srcId="{A84E6834-BE31-4275-89E5-08EFFA02A596}" destId="{BF7703F0-A51F-4A0E-9D70-353669CDA2E3}" srcOrd="0" destOrd="0" presId="urn:microsoft.com/office/officeart/2005/8/layout/vProcess5"/>
    <dgm:cxn modelId="{35BDDB4C-9BEE-41EB-83CE-704891960E83}" type="presOf" srcId="{32D7CCC1-3E15-402F-B1E4-00C12E85E9E6}" destId="{A06F9152-C054-42A6-AF0C-75C456731D3F}" srcOrd="1" destOrd="0" presId="urn:microsoft.com/office/officeart/2005/8/layout/vProcess5"/>
    <dgm:cxn modelId="{0ADDCB58-8E6D-4BCD-85AD-B05EA0EF1982}" srcId="{281848FF-DB6F-41D0-B077-0AC3702BA8D6}" destId="{32D7CCC1-3E15-402F-B1E4-00C12E85E9E6}" srcOrd="2" destOrd="0" parTransId="{0B5403DE-7D9E-4CE7-874F-BC29AAE9F917}" sibTransId="{C2503EF9-ED78-4E21-A3C4-BB799D88E041}"/>
    <dgm:cxn modelId="{11240F7B-264D-4B7F-981A-980A27D3CE69}" type="presOf" srcId="{268D83E3-22C2-43DD-887B-8F426377DA1A}" destId="{09E4242D-3288-42C2-AFA5-6AEA7D7B25B2}" srcOrd="0" destOrd="0" presId="urn:microsoft.com/office/officeart/2005/8/layout/vProcess5"/>
    <dgm:cxn modelId="{89435B25-5A98-4AEF-A0E8-1F6DA6CD2A13}" type="presOf" srcId="{C2503EF9-ED78-4E21-A3C4-BB799D88E041}" destId="{616E0BAA-1805-4C6C-A9E2-4E0C1FEC994C}" srcOrd="0" destOrd="0" presId="urn:microsoft.com/office/officeart/2005/8/layout/vProcess5"/>
    <dgm:cxn modelId="{885091B2-F906-4B9F-8AD2-F1B1B49F4F4C}" srcId="{281848FF-DB6F-41D0-B077-0AC3702BA8D6}" destId="{151DD67B-FC77-41BE-9556-07671B26F05C}" srcOrd="3" destOrd="0" parTransId="{663CA080-829D-4A7F-8015-522AA8C39E12}" sibTransId="{8BA15AB3-61ED-434E-8606-DFF7F821C1B7}"/>
    <dgm:cxn modelId="{31D67639-AF3F-4732-85FB-F3E3CDAC7A20}" type="presOf" srcId="{281848FF-DB6F-41D0-B077-0AC3702BA8D6}" destId="{8F359358-EE5F-4FC0-9270-25B2695B6030}" srcOrd="0" destOrd="0" presId="urn:microsoft.com/office/officeart/2005/8/layout/vProcess5"/>
    <dgm:cxn modelId="{F418BC46-BD40-4F2C-9ED9-13725D80822A}" type="presOf" srcId="{32D7CCC1-3E15-402F-B1E4-00C12E85E9E6}" destId="{9B3F504B-2CEF-473A-93AD-1938B514F3AB}" srcOrd="0" destOrd="0" presId="urn:microsoft.com/office/officeart/2005/8/layout/vProcess5"/>
    <dgm:cxn modelId="{83CA1C71-BC1D-4C03-8EB6-BF477D805014}" type="presOf" srcId="{151DD67B-FC77-41BE-9556-07671B26F05C}" destId="{1109BA55-236A-4D11-B882-92A265937D58}" srcOrd="0" destOrd="0" presId="urn:microsoft.com/office/officeart/2005/8/layout/vProcess5"/>
    <dgm:cxn modelId="{4C503F92-150C-4C91-9919-5A9A960F7A3A}" srcId="{281848FF-DB6F-41D0-B077-0AC3702BA8D6}" destId="{A84E6834-BE31-4275-89E5-08EFFA02A596}" srcOrd="1" destOrd="0" parTransId="{A76176CE-0DFC-475F-AFB5-AEDF5D751ABF}" sibTransId="{268D83E3-22C2-43DD-887B-8F426377DA1A}"/>
    <dgm:cxn modelId="{4B99EC41-4E7B-4FAD-BA73-461A9C1672B3}" type="presOf" srcId="{C1C9663E-894B-4157-9126-CDAC23BE09B4}" destId="{6A74CD03-BF5A-4559-92CC-BEBEC0D13CC5}" srcOrd="1" destOrd="0" presId="urn:microsoft.com/office/officeart/2005/8/layout/vProcess5"/>
    <dgm:cxn modelId="{36956D5A-D632-42C1-9B81-FB15C6C893FF}" type="presOf" srcId="{A84E6834-BE31-4275-89E5-08EFFA02A596}" destId="{CFC00568-FE77-41D3-9A56-79694976DFBC}" srcOrd="1" destOrd="0" presId="urn:microsoft.com/office/officeart/2005/8/layout/vProcess5"/>
    <dgm:cxn modelId="{2D895B74-9F1D-4AD9-9D36-BE6D691A5320}" type="presOf" srcId="{82722EDC-787A-4E9D-8C5F-E65626848CCA}" destId="{6B849810-A238-445B-87F9-FC4297EA3019}" srcOrd="0" destOrd="0" presId="urn:microsoft.com/office/officeart/2005/8/layout/vProcess5"/>
    <dgm:cxn modelId="{9852CDD9-64F0-4E68-B7E5-D4E7D1DBB2CD}" srcId="{281848FF-DB6F-41D0-B077-0AC3702BA8D6}" destId="{C1C9663E-894B-4157-9126-CDAC23BE09B4}" srcOrd="0" destOrd="0" parTransId="{2C1B3199-486D-4379-8AAF-683EEB2FBF76}" sibTransId="{82722EDC-787A-4E9D-8C5F-E65626848CCA}"/>
    <dgm:cxn modelId="{5D45FC99-384C-42F4-A52F-9888B1A19B16}" type="presParOf" srcId="{8F359358-EE5F-4FC0-9270-25B2695B6030}" destId="{840364BA-DC77-4BC8-8F73-CF3EFC1FD85F}" srcOrd="0" destOrd="0" presId="urn:microsoft.com/office/officeart/2005/8/layout/vProcess5"/>
    <dgm:cxn modelId="{1C2F2716-9767-4FC9-AB8B-01C726911BEB}" type="presParOf" srcId="{8F359358-EE5F-4FC0-9270-25B2695B6030}" destId="{D4FE373B-1B32-4064-AEA4-07ADD781CD8B}" srcOrd="1" destOrd="0" presId="urn:microsoft.com/office/officeart/2005/8/layout/vProcess5"/>
    <dgm:cxn modelId="{DA402C01-F08C-4E90-A75D-824499AE7A9A}" type="presParOf" srcId="{8F359358-EE5F-4FC0-9270-25B2695B6030}" destId="{BF7703F0-A51F-4A0E-9D70-353669CDA2E3}" srcOrd="2" destOrd="0" presId="urn:microsoft.com/office/officeart/2005/8/layout/vProcess5"/>
    <dgm:cxn modelId="{E29162FA-6BF5-47B6-BD19-7BE7B72184A6}" type="presParOf" srcId="{8F359358-EE5F-4FC0-9270-25B2695B6030}" destId="{9B3F504B-2CEF-473A-93AD-1938B514F3AB}" srcOrd="3" destOrd="0" presId="urn:microsoft.com/office/officeart/2005/8/layout/vProcess5"/>
    <dgm:cxn modelId="{F33017C8-6644-44DB-A5C0-C0DA5178633B}" type="presParOf" srcId="{8F359358-EE5F-4FC0-9270-25B2695B6030}" destId="{1109BA55-236A-4D11-B882-92A265937D58}" srcOrd="4" destOrd="0" presId="urn:microsoft.com/office/officeart/2005/8/layout/vProcess5"/>
    <dgm:cxn modelId="{5D11DFBE-99A9-4B1D-A35C-A3BE46C011CA}" type="presParOf" srcId="{8F359358-EE5F-4FC0-9270-25B2695B6030}" destId="{6B849810-A238-445B-87F9-FC4297EA3019}" srcOrd="5" destOrd="0" presId="urn:microsoft.com/office/officeart/2005/8/layout/vProcess5"/>
    <dgm:cxn modelId="{5305FE6F-1A4E-411D-8122-A409D2956D72}" type="presParOf" srcId="{8F359358-EE5F-4FC0-9270-25B2695B6030}" destId="{09E4242D-3288-42C2-AFA5-6AEA7D7B25B2}" srcOrd="6" destOrd="0" presId="urn:microsoft.com/office/officeart/2005/8/layout/vProcess5"/>
    <dgm:cxn modelId="{6FAE4C00-95F5-4583-A90A-23DF77B1940D}" type="presParOf" srcId="{8F359358-EE5F-4FC0-9270-25B2695B6030}" destId="{616E0BAA-1805-4C6C-A9E2-4E0C1FEC994C}" srcOrd="7" destOrd="0" presId="urn:microsoft.com/office/officeart/2005/8/layout/vProcess5"/>
    <dgm:cxn modelId="{AB65540C-7137-47C0-A73F-433E22E602A2}" type="presParOf" srcId="{8F359358-EE5F-4FC0-9270-25B2695B6030}" destId="{6A74CD03-BF5A-4559-92CC-BEBEC0D13CC5}" srcOrd="8" destOrd="0" presId="urn:microsoft.com/office/officeart/2005/8/layout/vProcess5"/>
    <dgm:cxn modelId="{9B651A97-226A-4B2B-90D3-F12B55B52C63}" type="presParOf" srcId="{8F359358-EE5F-4FC0-9270-25B2695B6030}" destId="{CFC00568-FE77-41D3-9A56-79694976DFBC}" srcOrd="9" destOrd="0" presId="urn:microsoft.com/office/officeart/2005/8/layout/vProcess5"/>
    <dgm:cxn modelId="{2E09FC10-F169-4662-BB92-A57512FD5158}" type="presParOf" srcId="{8F359358-EE5F-4FC0-9270-25B2695B6030}" destId="{A06F9152-C054-42A6-AF0C-75C456731D3F}" srcOrd="10" destOrd="0" presId="urn:microsoft.com/office/officeart/2005/8/layout/vProcess5"/>
    <dgm:cxn modelId="{C25BFB74-A010-4261-A3D7-9D9C77529F22}" type="presParOf" srcId="{8F359358-EE5F-4FC0-9270-25B2695B6030}" destId="{A3C1E8B8-3C47-431D-BE8C-593236395830}" srcOrd="11" destOrd="0" presId="urn:microsoft.com/office/officeart/2005/8/layout/vProcess5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44C49C-AC69-4A63-8028-BE3A3A8B3AEF}">
      <dsp:nvSpPr>
        <dsp:cNvPr id="0" name=""/>
        <dsp:cNvSpPr/>
      </dsp:nvSpPr>
      <dsp:spPr>
        <a:xfrm>
          <a:off x="133147" y="469140"/>
          <a:ext cx="2392426" cy="1322344"/>
        </a:xfrm>
        <a:prstGeom prst="curvedDownArrow">
          <a:avLst/>
        </a:prstGeom>
        <a:solidFill>
          <a:srgbClr val="206A75"/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554524C-032D-4C0E-9B7D-F89ABDA5DEF7}">
      <dsp:nvSpPr>
        <dsp:cNvPr id="0" name=""/>
        <dsp:cNvSpPr/>
      </dsp:nvSpPr>
      <dsp:spPr>
        <a:xfrm>
          <a:off x="754881" y="1019489"/>
          <a:ext cx="1035515" cy="456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rgbClr val="005F5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ДОО</a:t>
          </a:r>
        </a:p>
      </dsp:txBody>
      <dsp:txXfrm>
        <a:off x="754881" y="1019489"/>
        <a:ext cx="1035515" cy="456470"/>
      </dsp:txXfrm>
    </dsp:sp>
    <dsp:sp modelId="{7FC7DE4E-1112-487B-AEB7-584AEA299121}">
      <dsp:nvSpPr>
        <dsp:cNvPr id="0" name=""/>
        <dsp:cNvSpPr/>
      </dsp:nvSpPr>
      <dsp:spPr>
        <a:xfrm flipH="1">
          <a:off x="30495" y="2314148"/>
          <a:ext cx="2315155" cy="1149452"/>
        </a:xfrm>
        <a:prstGeom prst="curvedUpArrow">
          <a:avLst/>
        </a:prstGeom>
        <a:solidFill>
          <a:schemeClr val="accent2">
            <a:lumMod val="7500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DE4B4E7-CA6A-4E11-9EF4-6A50F857EEE7}">
      <dsp:nvSpPr>
        <dsp:cNvPr id="0" name=""/>
        <dsp:cNvSpPr/>
      </dsp:nvSpPr>
      <dsp:spPr>
        <a:xfrm>
          <a:off x="695392" y="2572633"/>
          <a:ext cx="1138571" cy="627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rgbClr val="005F5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Родители (законные представители</a:t>
          </a:r>
          <a:r>
            <a:rPr lang="ru-RU" sz="1400" b="1" kern="1200" dirty="0">
              <a:solidFill>
                <a:srgbClr val="005F5F"/>
              </a:solidFill>
            </a:rPr>
            <a:t>)</a:t>
          </a:r>
        </a:p>
      </dsp:txBody>
      <dsp:txXfrm>
        <a:off x="695392" y="2572633"/>
        <a:ext cx="1138571" cy="6271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FE373B-1B32-4064-AEA4-07ADD781CD8B}">
      <dsp:nvSpPr>
        <dsp:cNvPr id="0" name=""/>
        <dsp:cNvSpPr/>
      </dsp:nvSpPr>
      <dsp:spPr>
        <a:xfrm>
          <a:off x="-11679" y="-10477"/>
          <a:ext cx="4804287" cy="10240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rgbClr val="55AEB8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100" b="1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Обеспечение поддержки семьи в вопросах воспитания, образования, охраны и укрепления здоровья каждого ребенка</a:t>
          </a:r>
        </a:p>
        <a:p>
          <a:pPr marL="0" lvl="0" indent="-45720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sz="2000" b="1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316" y="19518"/>
        <a:ext cx="3648320" cy="964109"/>
      </dsp:txXfrm>
    </dsp:sp>
    <dsp:sp modelId="{BF7703F0-A51F-4A0E-9D70-353669CDA2E3}">
      <dsp:nvSpPr>
        <dsp:cNvPr id="0" name=""/>
        <dsp:cNvSpPr/>
      </dsp:nvSpPr>
      <dsp:spPr>
        <a:xfrm>
          <a:off x="410126" y="1171246"/>
          <a:ext cx="4757568" cy="98218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rgbClr val="55AEB8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Обеспечение единства подходов к воспитанию и обучению детей в условиях детского сада и семьи, повышение воспитательного потенциала семьи</a:t>
          </a:r>
        </a:p>
        <a:p>
          <a:pPr indent="-457200" algn="ctr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100" b="1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8893" y="1200013"/>
        <a:ext cx="3663164" cy="924655"/>
      </dsp:txXfrm>
    </dsp:sp>
    <dsp:sp modelId="{9B3F504B-2CEF-473A-93AD-1938B514F3AB}">
      <dsp:nvSpPr>
        <dsp:cNvPr id="0" name=""/>
        <dsp:cNvSpPr/>
      </dsp:nvSpPr>
      <dsp:spPr>
        <a:xfrm>
          <a:off x="810760" y="2370998"/>
          <a:ext cx="4757568" cy="98218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rgbClr val="55AEB8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100" b="1" kern="1200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 </a:t>
          </a:r>
          <a:r>
            <a:rPr lang="ru-RU" sz="1400" b="1" kern="1200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Психолого-педагогическое просвещение и информирование родителей о значимых изменениях в физическом и психическом развитии детей</a:t>
          </a:r>
        </a:p>
        <a:p>
          <a:pPr marL="0" marR="0" lvl="0" indent="-45720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100" b="1" kern="1200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9527" y="2399765"/>
        <a:ext cx="3669111" cy="924655"/>
      </dsp:txXfrm>
    </dsp:sp>
    <dsp:sp modelId="{1109BA55-236A-4D11-B882-92A265937D58}">
      <dsp:nvSpPr>
        <dsp:cNvPr id="0" name=""/>
        <dsp:cNvSpPr/>
      </dsp:nvSpPr>
      <dsp:spPr>
        <a:xfrm>
          <a:off x="1116244" y="3492784"/>
          <a:ext cx="4757568" cy="98218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rgbClr val="55AEB8"/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-457200" algn="ctr" defTabSz="48895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>
              <a:solidFill>
                <a:srgbClr val="206A75"/>
              </a:solidFill>
              <a:latin typeface="+mn-lt"/>
              <a:cs typeface="Times New Roman" panose="02020603050405020304" pitchFamily="18" charset="0"/>
            </a:rPr>
            <a:t>Приобщение родителей к ценностям осознанного и ответственного родительства</a:t>
          </a:r>
        </a:p>
        <a:p>
          <a:pPr marL="0" lvl="0" indent="-45720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ru-RU" sz="1100" b="1" dirty="0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45011" y="3521551"/>
        <a:ext cx="3663164" cy="924655"/>
      </dsp:txXfrm>
    </dsp:sp>
    <dsp:sp modelId="{6B849810-A238-445B-87F9-FC4297EA3019}">
      <dsp:nvSpPr>
        <dsp:cNvPr id="0" name=""/>
        <dsp:cNvSpPr/>
      </dsp:nvSpPr>
      <dsp:spPr>
        <a:xfrm>
          <a:off x="4130824" y="762745"/>
          <a:ext cx="638422" cy="638422"/>
        </a:xfrm>
        <a:prstGeom prst="downArrow">
          <a:avLst>
            <a:gd name="adj1" fmla="val 55000"/>
            <a:gd name="adj2" fmla="val 45000"/>
          </a:avLst>
        </a:prstGeom>
        <a:solidFill>
          <a:srgbClr val="206A75"/>
        </a:solidFill>
        <a:ln w="15875" cap="rnd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indent="-45720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000" b="1" kern="1200">
            <a:solidFill>
              <a:schemeClr val="accent1">
                <a:lumMod val="50000"/>
              </a:schemeClr>
            </a:solidFill>
          </a:endParaRPr>
        </a:p>
      </dsp:txBody>
      <dsp:txXfrm>
        <a:off x="4274469" y="762745"/>
        <a:ext cx="351132" cy="480413"/>
      </dsp:txXfrm>
    </dsp:sp>
    <dsp:sp modelId="{09E4242D-3288-42C2-AFA5-6AEA7D7B25B2}">
      <dsp:nvSpPr>
        <dsp:cNvPr id="0" name=""/>
        <dsp:cNvSpPr/>
      </dsp:nvSpPr>
      <dsp:spPr>
        <a:xfrm>
          <a:off x="4529271" y="1923514"/>
          <a:ext cx="638422" cy="638422"/>
        </a:xfrm>
        <a:prstGeom prst="downArrow">
          <a:avLst>
            <a:gd name="adj1" fmla="val 55000"/>
            <a:gd name="adj2" fmla="val 45000"/>
          </a:avLst>
        </a:prstGeom>
        <a:solidFill>
          <a:srgbClr val="9E480E"/>
        </a:solidFill>
        <a:ln w="15875" cap="rnd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4672916" y="1923514"/>
        <a:ext cx="351132" cy="480413"/>
      </dsp:txXfrm>
    </dsp:sp>
    <dsp:sp modelId="{616E0BAA-1805-4C6C-A9E2-4E0C1FEC994C}">
      <dsp:nvSpPr>
        <dsp:cNvPr id="0" name=""/>
        <dsp:cNvSpPr/>
      </dsp:nvSpPr>
      <dsp:spPr>
        <a:xfrm>
          <a:off x="4921770" y="3084282"/>
          <a:ext cx="638422" cy="638422"/>
        </a:xfrm>
        <a:prstGeom prst="downArrow">
          <a:avLst>
            <a:gd name="adj1" fmla="val 55000"/>
            <a:gd name="adj2" fmla="val 45000"/>
          </a:avLst>
        </a:prstGeom>
        <a:solidFill>
          <a:srgbClr val="206A75">
            <a:alpha val="90000"/>
          </a:srgbClr>
        </a:solidFill>
        <a:ln w="15875" cap="rnd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5065415" y="3084282"/>
        <a:ext cx="351132" cy="4804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55D03-F0B7-459A-A0D4-1DBDC6039083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3FDE46-AE56-4DD1-B998-EA7763FFE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495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094326-4C87-468D-B299-214D011CF709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126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679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544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8756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356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9663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819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3653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13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819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68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412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77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679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59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985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7DA4-AA32-4C9D-B9C6-F7E5C84C2248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92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77DA4-AA32-4C9D-B9C6-F7E5C84C2248}" type="datetimeFigureOut">
              <a:rPr lang="ru-RU" smtClean="0"/>
              <a:pPr/>
              <a:t>19.08.2025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0DE541D-3E1F-431E-B39E-796272E6A1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201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7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87" y="1154277"/>
            <a:ext cx="3948112" cy="2971879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92960" y="1787342"/>
            <a:ext cx="4038600" cy="44348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Реализуются 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дополнительного образования в ДОУ «Солнышко», «Родничок», «Колосок», «Теремок», «Антошка»</a:t>
            </a: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сетевого взаимодействия с ДШИ, ДДТ, «Регата» для детей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5-7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лет, организованы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кружки на базе детских садов.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5604" y="217682"/>
            <a:ext cx="87159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образование – новые возможности для развития детей</a:t>
            </a:r>
          </a:p>
          <a:p>
            <a:pPr algn="r"/>
            <a:r>
              <a:rPr lang="ru-RU" sz="2800" b="1" u="sng" dirty="0" smtClean="0">
                <a:solidFill>
                  <a:srgbClr val="C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Обучается более 130 детей</a:t>
            </a:r>
            <a:endParaRPr lang="ru-RU" sz="2800" b="1" u="sng" dirty="0">
              <a:solidFill>
                <a:srgbClr val="C0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92" y="3609744"/>
            <a:ext cx="4091947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308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495733" y="374158"/>
            <a:ext cx="5638800" cy="64632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 defTabSz="1218809" eaLnBrk="0" hangingPunct="0">
              <a:defRPr/>
            </a:pPr>
            <a:r>
              <a:rPr lang="ru-RU" b="1" dirty="0">
                <a:solidFill>
                  <a:srgbClr val="FF0000"/>
                </a:solidFill>
              </a:rPr>
              <a:t>Динамика численности детей и охват дошкольным образованием</a:t>
            </a:r>
            <a:endParaRPr lang="ru-RU" sz="2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5669756"/>
            <a:ext cx="2133600" cy="273844"/>
          </a:xfrm>
        </p:spPr>
        <p:txBody>
          <a:bodyPr/>
          <a:lstStyle/>
          <a:p>
            <a:pPr defTabSz="914378">
              <a:defRPr/>
            </a:pPr>
            <a:r>
              <a:rPr lang="ru-RU" dirty="0">
                <a:solidFill>
                  <a:prstClr val="black">
                    <a:tint val="75000"/>
                  </a:prstClr>
                </a:solidFill>
                <a:latin typeface="Arial"/>
              </a:rPr>
              <a:t>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1397522"/>
            <a:ext cx="48401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12529"/>
                </a:solidFill>
                <a:ea typeface="Calibri" panose="020F0502020204030204" pitchFamily="34" charset="0"/>
              </a:rPr>
              <a:t>доступность дошкольного образования</a:t>
            </a:r>
          </a:p>
          <a:p>
            <a:pPr algn="just"/>
            <a:r>
              <a:rPr lang="ru-RU" dirty="0">
                <a:solidFill>
                  <a:srgbClr val="212529"/>
                </a:solidFill>
                <a:ea typeface="Calibri" panose="020F0502020204030204" pitchFamily="34" charset="0"/>
              </a:rPr>
              <a:t>для детей всех возрастных </a:t>
            </a:r>
            <a:r>
              <a:rPr lang="ru-RU" dirty="0" smtClean="0">
                <a:solidFill>
                  <a:srgbClr val="212529"/>
                </a:solidFill>
                <a:ea typeface="Calibri" panose="020F0502020204030204" pitchFamily="34" charset="0"/>
              </a:rPr>
              <a:t>категорий</a:t>
            </a:r>
            <a:endParaRPr lang="ru-RU" b="1" dirty="0">
              <a:solidFill>
                <a:srgbClr val="BB9C58"/>
              </a:solidFill>
              <a:ea typeface="Calibri" panose="020F0502020204030204" pitchFamily="34" charset="0"/>
            </a:endParaRPr>
          </a:p>
        </p:txBody>
      </p:sp>
      <p:pic>
        <p:nvPicPr>
          <p:cNvPr id="19" name="Picture 16" descr="Наступивший 2025 год объявлен в России Годом защитника Отечества! - ГОБУЗ  &quot;МОПТД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940" y="182838"/>
            <a:ext cx="1453621" cy="1028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955234"/>
            <a:ext cx="3358846" cy="2519135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35456"/>
              </p:ext>
            </p:extLst>
          </p:nvPr>
        </p:nvGraphicFramePr>
        <p:xfrm>
          <a:off x="467544" y="2486585"/>
          <a:ext cx="5830881" cy="22446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416213781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009998557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4825116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627250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445516252"/>
                    </a:ext>
                  </a:extLst>
                </a:gridCol>
                <a:gridCol w="862329">
                  <a:extLst>
                    <a:ext uri="{9D8B030D-6E8A-4147-A177-3AD203B41FA5}">
                      <a16:colId xmlns:a16="http://schemas.microsoft.com/office/drawing/2014/main" val="490799286"/>
                    </a:ext>
                  </a:extLst>
                </a:gridCol>
              </a:tblGrid>
              <a:tr h="4920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 г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 г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4826011"/>
                  </a:ext>
                </a:extLst>
              </a:tr>
              <a:tr h="302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586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564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545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529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2917793"/>
                  </a:ext>
                </a:extLst>
              </a:tr>
              <a:tr h="4920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 г.Болгар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425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406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383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392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375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722459"/>
                  </a:ext>
                </a:extLst>
              </a:tr>
              <a:tr h="4920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Сельские ДОУ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161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158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162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137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1692486"/>
                  </a:ext>
                </a:extLst>
              </a:tr>
            </a:tbl>
          </a:graphicData>
        </a:graphic>
      </p:graphicFrame>
      <p:sp>
        <p:nvSpPr>
          <p:cNvPr id="14" name="Заголовок 18"/>
          <p:cNvSpPr txBox="1">
            <a:spLocks/>
          </p:cNvSpPr>
          <p:nvPr/>
        </p:nvSpPr>
        <p:spPr>
          <a:xfrm>
            <a:off x="1429377" y="5141838"/>
            <a:ext cx="3139377" cy="921886"/>
          </a:xfrm>
          <a:prstGeom prst="rect">
            <a:avLst/>
          </a:prstGeom>
        </p:spPr>
        <p:txBody>
          <a:bodyPr vert="horz" lIns="0" tIns="4572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 детей </a:t>
            </a:r>
            <a:b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дошкольным образованием – 55,2%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12804" y="1510148"/>
            <a:ext cx="1224136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750"/>
              </a:spcBef>
            </a:pPr>
            <a:r>
              <a:rPr lang="ru-RU" sz="2700" b="1" spc="3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ru-RU" sz="2000" b="1" spc="3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dirty="0">
                <a:solidFill>
                  <a:srgbClr val="FF0000"/>
                </a:solidFill>
                <a:ea typeface="Calibri" panose="020F050202020403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018627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43608" y="162709"/>
            <a:ext cx="7344816" cy="95410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lvl="0" algn="ctr" defTabSz="1218809" eaLnBrk="0" hangingPunct="0"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"ДОО в Движении Первых": </a:t>
            </a: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1218809" eaLnBrk="0" hangingPunct="0"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пилотные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площадки Спасского района</a:t>
            </a:r>
          </a:p>
        </p:txBody>
      </p:sp>
      <p:pic>
        <p:nvPicPr>
          <p:cNvPr id="2050" name="Picture 2" descr="https://sun9-68.userapi.com/impg/P8iDCv3en6ku_UUjxkytN5Ql96uTdXkKDm5S7g/3RST7OKYFoc.jpg?size=1280x576&amp;quality=95&amp;sign=99fcd41f218484a1d5113c7398f03c19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7" t="-2942" r="11324" b="1"/>
          <a:stretch/>
        </p:blipFill>
        <p:spPr bwMode="auto">
          <a:xfrm>
            <a:off x="1187624" y="1138309"/>
            <a:ext cx="419703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54.userapi.com/s/v1/if2/a9LAWVQYCOXQQS8rhJAGDmE0tmg9GH0DkjpZt_hxXyVHmMXQmwL4G085TcLlqDZea7JhON5i6NeQ-NS6Bg0Yuw-w.jpg?quality=95&amp;as=32x24,48x36,72x54,108x81,160x120,240x180,360x270,480x360,540x405,640x480,720x540,1080x810,1280x960,1440x1080,2560x1920&amp;from=bu&amp;u=gpiNhs-kidFJwL-9DgY6r87IxyNu7dY5bdbG7shUsdU&amp;cs=807x6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49080"/>
            <a:ext cx="3384376" cy="253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067944" y="4149080"/>
            <a:ext cx="4898504" cy="164285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 «Теремок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»», 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с.Три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Озера», 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 «Солнышко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»»</a:t>
            </a:r>
            <a:endParaRPr lang="ru-RU" sz="2400" dirty="0"/>
          </a:p>
        </p:txBody>
      </p:sp>
      <p:pic>
        <p:nvPicPr>
          <p:cNvPr id="7" name="Рисунок 6" descr="Пнг Движение первых логотип 31 фото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31069"/>
            <a:ext cx="2088232" cy="198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8790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47664" y="116632"/>
            <a:ext cx="6196430" cy="95410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 defTabSz="1218809" eaLnBrk="0" hangingPunct="0"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финансирования через </a:t>
            </a: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218809" eaLnBrk="0" hangingPunct="0">
              <a:defRPr/>
            </a:pP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грантовые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9712" y="1281573"/>
            <a:ext cx="57643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Победитель- Детский сад «Теремок» г.Болгар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251520" y="3861048"/>
            <a:ext cx="8688109" cy="28931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Проект 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«Путешествие в волшебный мир истории 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</a:rPr>
              <a:t>родного края»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(Методический проект, направлен на создание условий для приобщения к историческому, культурному, природному наследию, совершенствованию общения на родном (татарском языке), воспитания познавательного, творческого и эмоционального развития через 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погружение детей дошкольного возраста в музейную среду).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2" descr="C:\Users\лариса\Desktop\фото\16285418686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2302624"/>
            <a:ext cx="3098215" cy="201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Никитина СА\Desktop\КОНКУРСЫ,мероприятия 2024-2025\Звездочка 2025\Антошка Теремок Солнышко\tIxmj_-b-fpHo1Vbsf6yCo6HVakioLWvuarNRFdR8MDoWw9ffXPffKEF8R97KBjvicUqZi-Kk99oi7QzaA3Q_me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470" y="2323406"/>
            <a:ext cx="2695575" cy="20212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4567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9950" y="267446"/>
            <a:ext cx="70632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Профессиональные достижения педагогов</a:t>
            </a:r>
            <a:endParaRPr lang="ru-RU" sz="2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C:\Users\Никитина СА\Downloads\WhatsApp Image 2025-02-06 at 15.20.36.jpe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2" t="19630" r="25620" b="28574"/>
          <a:stretch/>
        </p:blipFill>
        <p:spPr bwMode="auto">
          <a:xfrm>
            <a:off x="1376768" y="908720"/>
            <a:ext cx="6408712" cy="40784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TextBox 14"/>
          <p:cNvSpPr txBox="1"/>
          <p:nvPr/>
        </p:nvSpPr>
        <p:spPr>
          <a:xfrm flipH="1">
            <a:off x="1979712" y="4365104"/>
            <a:ext cx="6749669" cy="234957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Победители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Республиканского  конкурса на реализацию проектов, направленных на сохранение и развитие родных языков народов, проживающих на территории Республики Татарстан.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Грант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-50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тыс.рублей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Рахимова </a:t>
            </a:r>
            <a:r>
              <a:rPr lang="ru-RU" sz="1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Гульназ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Рафасовна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«Родничок»), 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Сабирова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Алсу </a:t>
            </a:r>
            <a:r>
              <a:rPr lang="ru-RU" sz="1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Исмагиловна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 сад «Антошка»), 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Хайдарова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Гульсирень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Бареевна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 сад «Колосок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»)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927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97" y="867275"/>
            <a:ext cx="2018046" cy="269072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63888" y="1089677"/>
            <a:ext cx="5127959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Шагиахмедова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Лиана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Рамилевна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 МБДОУ «Детский сад «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Теремок», второе место в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Региональном этапе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XII Всероссийского конкурса «Воспитатели России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16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Никитина СА\Downloads\WhatsApp Image 2024-12-11 at 16.48.38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913" y="2524893"/>
            <a:ext cx="2296213" cy="314613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 flipH="1">
            <a:off x="4786496" y="2909035"/>
            <a:ext cx="4143122" cy="2062103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Пырова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Анна Сергеевна, 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 МБДОУ «Детский сад «Теремок» </a:t>
            </a:r>
            <a:r>
              <a:rPr lang="ru-RU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Победитель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номинации</a:t>
            </a:r>
          </a:p>
          <a:p>
            <a:pPr algn="ctr"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еспубликанского  конкурс профессионального мастерства русскоязычных воспитателей дошкольных образовательных учреждений </a:t>
            </a:r>
          </a:p>
          <a:p>
            <a:pPr algn="ctr">
              <a:spcAft>
                <a:spcPts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«Я говорю и работаю на татарском».</a:t>
            </a:r>
            <a:endParaRPr lang="ru-RU" sz="16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49950" y="267446"/>
            <a:ext cx="70632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Профессиональные достижения педагогов</a:t>
            </a:r>
            <a:endParaRPr lang="ru-RU" sz="28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1" descr="C:\Users\Никитина СА\Desktop\КОНКУРСЫ,мероприятия 2024-2025\Воспитатель года 2025\Филиппова С.В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27" y="3555358"/>
            <a:ext cx="2272416" cy="321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718222" y="5509747"/>
            <a:ext cx="5256584" cy="11795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7CAAC"/>
              </a:gs>
            </a:gsLst>
            <a:lin ang="5400000" scaled="1"/>
          </a:gradFill>
          <a:ln w="12700">
            <a:solidFill>
              <a:srgbClr val="F4B083"/>
            </a:solidFill>
            <a:miter lim="800000"/>
            <a:headEnd/>
            <a:tailEnd/>
          </a:ln>
          <a:effectLst>
            <a:outerShdw dist="28398" dir="3806097" algn="ctr" rotWithShape="0">
              <a:srgbClr val="823B0B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Филиппова Светлана Валерьевна,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детского сада «Родничок»,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этапа, участник зонального этапа республиканского конкурса 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«Воспитатель года - 2025»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613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5669756"/>
            <a:ext cx="2133600" cy="273844"/>
          </a:xfrm>
        </p:spPr>
        <p:txBody>
          <a:bodyPr/>
          <a:lstStyle/>
          <a:p>
            <a:pPr defTabSz="914378">
              <a:defRPr/>
            </a:pPr>
            <a:r>
              <a:rPr lang="ru-RU" dirty="0">
                <a:solidFill>
                  <a:prstClr val="black">
                    <a:tint val="75000"/>
                  </a:prstClr>
                </a:solidFill>
                <a:latin typeface="Arial"/>
              </a:rPr>
              <a:t>11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70" y="262993"/>
            <a:ext cx="2712881" cy="4235083"/>
          </a:xfrm>
          <a:prstGeom prst="round2DiagRect">
            <a:avLst>
              <a:gd name="adj1" fmla="val 7007"/>
              <a:gd name="adj2" fmla="val 0"/>
            </a:avLst>
          </a:prstGeom>
        </p:spPr>
      </p:pic>
      <p:sp>
        <p:nvSpPr>
          <p:cNvPr id="10" name="TextBox 9"/>
          <p:cNvSpPr txBox="1"/>
          <p:nvPr/>
        </p:nvSpPr>
        <p:spPr>
          <a:xfrm>
            <a:off x="171535" y="246969"/>
            <a:ext cx="3248337" cy="83099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1218809" eaLnBrk="0" hangingPunct="0">
              <a:defRPr/>
            </a:pPr>
            <a:r>
              <a:rPr 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ГОД ЗАЩИТНИКА ОТЕЧЕСТВА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68927" y="1447801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pic>
        <p:nvPicPr>
          <p:cNvPr id="1026" name="Picture 2" descr="https://sun9-24.userapi.com/s/v1/if2/sO8u__YKrQn9xRn9pNem5luTnHwqQcNUW7hYsiChvr1STAnBXH7817nx0FpGByuiALKmulMLHctC87gJlUFNpzfX.jpg?quality=95&amp;as=32x23,48x34,72x52,108x77,160x115,240x172,360x258,480x344,540x387,640x459,720x516,1080x775,1280x918&amp;from=bu&amp;u=2S0p2TZ7atO7oVg-BagoBuCCFrzwUMLYHF951oZSNdU&amp;cs=807x57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03" y="1078120"/>
            <a:ext cx="2591599" cy="185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sun9-10.userapi.com/s/v1/ig2/8ytT_wnLIAaupNcrgwQgpybfZTEQOuD8OdrPQfNm07ussOj5_V_lvcJkWl6tG4L4ZfaQxXlmbdn_u1sXhwUbOHCI.jpg?quality=95&amp;as=32x34,48x51,72x77,108x116,160x172,240x257,360x386,480x515,540x579,640x687,720x772,1080x1159,1280x1373,1440x1545,2251x2415&amp;from=bu&amp;u=TmHQa77qHTm_0ku3Xn6Y7wSQGzyZl56vwKpf-GIvlyc&amp;cs=1007x108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46" y="4380272"/>
            <a:ext cx="2207896" cy="236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un9-63.userapi.com/s/v1/ig2/0jjxyWUx3nFNUvKDscae3dxqF5U3Om17LnQ3HY35SCWSFxcZcKIOFzh_YwLBjDtHD9n9IR2t9QL8kQyHXS1ZQNlR.jpg?quality=95&amp;as=32x33,48x50,72x75,108x113,160x167,240x251,360x376,480x501,540x564,640x668,720x752,1080x1127,1280x1336,1440x1503,2368x2472&amp;from=bu&amp;u=IcwowOg2uVthqikMTNJRTXJWHO46yN3Hpx3oJ0jpIhI&amp;cs=1035x108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77" y="2827441"/>
            <a:ext cx="1824351" cy="180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sun9-32.userapi.com/s/v1/if2/9b70k86tbwb-AYwhQcYy-iAflELg200pG1mI5JgLSdnB9a67UHmLl4fgXxeZum0lg8l8JJTyb4gGzuESw9zz7m9u.jpg?quality=95&amp;as=32x24,48x36,72x54,108x81,160x120,240x180,360x270,480x360,540x405,640x480,720x540,1080x810,1280x960,1440x1080,2560x1920&amp;from=bu&amp;u=IZ8cJwwNMuXeIEuBJieA7fxs6AQf_T0ArrFyzFrzjeM&amp;cs=807x60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997" y="293192"/>
            <a:ext cx="2408998" cy="18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sun9-50.userapi.com/impg/v3DBNpkmPsAj81IzZPc7iwCNvpeBl7vafa182A/gI8TEkEVW5g.jpg?size=1280x853&amp;quality=95&amp;sign=fc62d1f1072b1b989cd5d054d7e4b1c9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193" y="4711167"/>
            <a:ext cx="2540429" cy="1692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578" y="4656890"/>
            <a:ext cx="3172186" cy="211346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1535" y="6037892"/>
            <a:ext cx="3346781" cy="73246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553214" y="6105663"/>
            <a:ext cx="3346781" cy="732467"/>
          </a:xfrm>
          <a:prstGeom prst="rect">
            <a:avLst/>
          </a:prstGeom>
        </p:spPr>
      </p:pic>
      <p:pic>
        <p:nvPicPr>
          <p:cNvPr id="22" name="Picture 8" descr="https://sun9-74.userapi.com/impg/kwZWTQkH2uIMnSrFidGIxUUYLGcGzigyBme9nA/M_Jxyb-Cevg.jpg?size=1016x1080&amp;quality=95&amp;sign=86d02f686a46a0843215c22a0774b9f9&amp;type=album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577" y="2262004"/>
            <a:ext cx="2203838" cy="234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6199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9706</TotalTime>
  <Words>765</Words>
  <Application>Microsoft Office PowerPoint</Application>
  <PresentationFormat>Экран (4:3)</PresentationFormat>
  <Paragraphs>168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6" baseType="lpstr">
      <vt:lpstr>Arial</vt:lpstr>
      <vt:lpstr>Calibri</vt:lpstr>
      <vt:lpstr>Cambria</vt:lpstr>
      <vt:lpstr>Century Gothic</vt:lpstr>
      <vt:lpstr>Montserrat</vt:lpstr>
      <vt:lpstr>Open Sans</vt:lpstr>
      <vt:lpstr>Segoe UI Black</vt:lpstr>
      <vt:lpstr>Times New Roman</vt:lpstr>
      <vt:lpstr>Wingdings</vt:lpstr>
      <vt:lpstr>Wingdings 2</vt:lpstr>
      <vt:lpstr>Wingdings 3</vt:lpstr>
      <vt:lpstr>Легкий дым</vt:lpstr>
      <vt:lpstr>Презентация PowerPoint</vt:lpstr>
      <vt:lpstr>Презентация PowerPoint</vt:lpstr>
      <vt:lpstr>Инклюзивное образование и работа с детьми с ОВЗ </vt:lpstr>
      <vt:lpstr>Инновации в дошкольном образовании: путь к развитию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Обеспечение успешного старта в школе (оценка сформированности предпосылок к учебной деятельности) </vt:lpstr>
      <vt:lpstr>Презентация PowerPoint</vt:lpstr>
      <vt:lpstr>сотрудничество с родителями. 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«Современные инновационные технологии в обучении детей двум государственным языкам в Респеблике Татарстан»</dc:title>
  <dc:creator>Рузалия</dc:creator>
  <cp:lastModifiedBy>Никитина СА</cp:lastModifiedBy>
  <cp:revision>399</cp:revision>
  <dcterms:created xsi:type="dcterms:W3CDTF">2014-08-20T13:38:35Z</dcterms:created>
  <dcterms:modified xsi:type="dcterms:W3CDTF">2025-08-19T14:01:57Z</dcterms:modified>
</cp:coreProperties>
</file>